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6" r:id="rId5"/>
    <p:sldId id="267" r:id="rId6"/>
    <p:sldId id="268" r:id="rId7"/>
    <p:sldId id="257"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7237F2A-09B1-421F-A188-A7915015A57F}" type="datetimeFigureOut">
              <a:rPr lang="it-IT" smtClean="0"/>
              <a:t>06/12/2017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1268800-095B-4DBE-993E-74D2A9921250}" type="slidenum">
              <a:rPr lang="it-IT" smtClean="0"/>
              <a:t>‹N›</a:t>
            </a:fld>
            <a:endParaRPr lang="it-IT"/>
          </a:p>
        </p:txBody>
      </p:sp>
    </p:spTree>
    <p:extLst>
      <p:ext uri="{BB962C8B-B14F-4D97-AF65-F5344CB8AC3E}">
        <p14:creationId xmlns:p14="http://schemas.microsoft.com/office/powerpoint/2010/main" val="3455363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7237F2A-09B1-421F-A188-A7915015A57F}" type="datetimeFigureOut">
              <a:rPr lang="it-IT" smtClean="0"/>
              <a:t>06/12/2017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1268800-095B-4DBE-993E-74D2A9921250}" type="slidenum">
              <a:rPr lang="it-IT" smtClean="0"/>
              <a:t>‹N›</a:t>
            </a:fld>
            <a:endParaRPr lang="it-IT"/>
          </a:p>
        </p:txBody>
      </p:sp>
    </p:spTree>
    <p:extLst>
      <p:ext uri="{BB962C8B-B14F-4D97-AF65-F5344CB8AC3E}">
        <p14:creationId xmlns:p14="http://schemas.microsoft.com/office/powerpoint/2010/main" val="2662000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7237F2A-09B1-421F-A188-A7915015A57F}" type="datetimeFigureOut">
              <a:rPr lang="it-IT" smtClean="0"/>
              <a:t>06/12/2017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1268800-095B-4DBE-993E-74D2A9921250}" type="slidenum">
              <a:rPr lang="it-IT" smtClean="0"/>
              <a:t>‹N›</a:t>
            </a:fld>
            <a:endParaRPr lang="it-IT"/>
          </a:p>
        </p:txBody>
      </p:sp>
    </p:spTree>
    <p:extLst>
      <p:ext uri="{BB962C8B-B14F-4D97-AF65-F5344CB8AC3E}">
        <p14:creationId xmlns:p14="http://schemas.microsoft.com/office/powerpoint/2010/main" val="3886405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7237F2A-09B1-421F-A188-A7915015A57F}" type="datetimeFigureOut">
              <a:rPr lang="it-IT" smtClean="0"/>
              <a:t>06/12/2017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1268800-095B-4DBE-993E-74D2A9921250}" type="slidenum">
              <a:rPr lang="it-IT" smtClean="0"/>
              <a:t>‹N›</a:t>
            </a:fld>
            <a:endParaRPr lang="it-IT"/>
          </a:p>
        </p:txBody>
      </p:sp>
    </p:spTree>
    <p:extLst>
      <p:ext uri="{BB962C8B-B14F-4D97-AF65-F5344CB8AC3E}">
        <p14:creationId xmlns:p14="http://schemas.microsoft.com/office/powerpoint/2010/main" val="4253213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7237F2A-09B1-421F-A188-A7915015A57F}" type="datetimeFigureOut">
              <a:rPr lang="it-IT" smtClean="0"/>
              <a:t>06/12/2017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1268800-095B-4DBE-993E-74D2A9921250}" type="slidenum">
              <a:rPr lang="it-IT" smtClean="0"/>
              <a:t>‹N›</a:t>
            </a:fld>
            <a:endParaRPr lang="it-IT"/>
          </a:p>
        </p:txBody>
      </p:sp>
    </p:spTree>
    <p:extLst>
      <p:ext uri="{BB962C8B-B14F-4D97-AF65-F5344CB8AC3E}">
        <p14:creationId xmlns:p14="http://schemas.microsoft.com/office/powerpoint/2010/main" val="433385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7237F2A-09B1-421F-A188-A7915015A57F}" type="datetimeFigureOut">
              <a:rPr lang="it-IT" smtClean="0"/>
              <a:t>06/12/2017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1268800-095B-4DBE-993E-74D2A9921250}" type="slidenum">
              <a:rPr lang="it-IT" smtClean="0"/>
              <a:t>‹N›</a:t>
            </a:fld>
            <a:endParaRPr lang="it-IT"/>
          </a:p>
        </p:txBody>
      </p:sp>
    </p:spTree>
    <p:extLst>
      <p:ext uri="{BB962C8B-B14F-4D97-AF65-F5344CB8AC3E}">
        <p14:creationId xmlns:p14="http://schemas.microsoft.com/office/powerpoint/2010/main" val="398578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7237F2A-09B1-421F-A188-A7915015A57F}" type="datetimeFigureOut">
              <a:rPr lang="it-IT" smtClean="0"/>
              <a:t>06/12/2017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1268800-095B-4DBE-993E-74D2A9921250}" type="slidenum">
              <a:rPr lang="it-IT" smtClean="0"/>
              <a:t>‹N›</a:t>
            </a:fld>
            <a:endParaRPr lang="it-IT"/>
          </a:p>
        </p:txBody>
      </p:sp>
    </p:spTree>
    <p:extLst>
      <p:ext uri="{BB962C8B-B14F-4D97-AF65-F5344CB8AC3E}">
        <p14:creationId xmlns:p14="http://schemas.microsoft.com/office/powerpoint/2010/main" val="3712167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7237F2A-09B1-421F-A188-A7915015A57F}" type="datetimeFigureOut">
              <a:rPr lang="it-IT" smtClean="0"/>
              <a:t>06/12/2017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1268800-095B-4DBE-993E-74D2A9921250}" type="slidenum">
              <a:rPr lang="it-IT" smtClean="0"/>
              <a:t>‹N›</a:t>
            </a:fld>
            <a:endParaRPr lang="it-IT"/>
          </a:p>
        </p:txBody>
      </p:sp>
    </p:spTree>
    <p:extLst>
      <p:ext uri="{BB962C8B-B14F-4D97-AF65-F5344CB8AC3E}">
        <p14:creationId xmlns:p14="http://schemas.microsoft.com/office/powerpoint/2010/main" val="641726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7237F2A-09B1-421F-A188-A7915015A57F}" type="datetimeFigureOut">
              <a:rPr lang="it-IT" smtClean="0"/>
              <a:t>06/12/2017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1268800-095B-4DBE-993E-74D2A9921250}" type="slidenum">
              <a:rPr lang="it-IT" smtClean="0"/>
              <a:t>‹N›</a:t>
            </a:fld>
            <a:endParaRPr lang="it-IT"/>
          </a:p>
        </p:txBody>
      </p:sp>
    </p:spTree>
    <p:extLst>
      <p:ext uri="{BB962C8B-B14F-4D97-AF65-F5344CB8AC3E}">
        <p14:creationId xmlns:p14="http://schemas.microsoft.com/office/powerpoint/2010/main" val="957855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7237F2A-09B1-421F-A188-A7915015A57F}" type="datetimeFigureOut">
              <a:rPr lang="it-IT" smtClean="0"/>
              <a:t>06/12/2017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1268800-095B-4DBE-993E-74D2A9921250}" type="slidenum">
              <a:rPr lang="it-IT" smtClean="0"/>
              <a:t>‹N›</a:t>
            </a:fld>
            <a:endParaRPr lang="it-IT"/>
          </a:p>
        </p:txBody>
      </p:sp>
    </p:spTree>
    <p:extLst>
      <p:ext uri="{BB962C8B-B14F-4D97-AF65-F5344CB8AC3E}">
        <p14:creationId xmlns:p14="http://schemas.microsoft.com/office/powerpoint/2010/main" val="3573431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7237F2A-09B1-421F-A188-A7915015A57F}" type="datetimeFigureOut">
              <a:rPr lang="it-IT" smtClean="0"/>
              <a:t>06/12/2017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1268800-095B-4DBE-993E-74D2A9921250}" type="slidenum">
              <a:rPr lang="it-IT" smtClean="0"/>
              <a:t>‹N›</a:t>
            </a:fld>
            <a:endParaRPr lang="it-IT"/>
          </a:p>
        </p:txBody>
      </p:sp>
    </p:spTree>
    <p:extLst>
      <p:ext uri="{BB962C8B-B14F-4D97-AF65-F5344CB8AC3E}">
        <p14:creationId xmlns:p14="http://schemas.microsoft.com/office/powerpoint/2010/main" val="273498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237F2A-09B1-421F-A188-A7915015A57F}" type="datetimeFigureOut">
              <a:rPr lang="it-IT" smtClean="0"/>
              <a:t>06/12/2017</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268800-095B-4DBE-993E-74D2A9921250}" type="slidenum">
              <a:rPr lang="it-IT" smtClean="0"/>
              <a:t>‹N›</a:t>
            </a:fld>
            <a:endParaRPr lang="it-IT"/>
          </a:p>
        </p:txBody>
      </p:sp>
    </p:spTree>
    <p:extLst>
      <p:ext uri="{BB962C8B-B14F-4D97-AF65-F5344CB8AC3E}">
        <p14:creationId xmlns:p14="http://schemas.microsoft.com/office/powerpoint/2010/main" val="2587640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7.pn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2.jpeg"/><Relationship Id="rId7" Type="http://schemas.openxmlformats.org/officeDocument/2006/relationships/image" Target="../media/image7.pn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3.jpeg"/><Relationship Id="rId3" Type="http://schemas.openxmlformats.org/officeDocument/2006/relationships/image" Target="../media/image2.jpe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6.jpe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jpeg"/><Relationship Id="rId4" Type="http://schemas.openxmlformats.org/officeDocument/2006/relationships/image" Target="../media/image4.pn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18528" y="33038"/>
            <a:ext cx="9144000" cy="442826"/>
          </a:xfrm>
        </p:spPr>
        <p:txBody>
          <a:bodyPr>
            <a:noAutofit/>
          </a:bodyPr>
          <a:lstStyle/>
          <a:p>
            <a:r>
              <a:rPr lang="it-IT" sz="3200" dirty="0" smtClean="0"/>
              <a:t>Struttura della Costituzione</a:t>
            </a:r>
            <a:endParaRPr lang="it-IT" sz="3200" dirty="0"/>
          </a:p>
        </p:txBody>
      </p:sp>
      <p:pic>
        <p:nvPicPr>
          <p:cNvPr id="1026" name="Picture 2" descr="Risultati immagini per homer jai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015791"/>
            <a:ext cx="3557963" cy="2156990"/>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p:cNvSpPr txBox="1"/>
          <p:nvPr/>
        </p:nvSpPr>
        <p:spPr>
          <a:xfrm>
            <a:off x="747296" y="449341"/>
            <a:ext cx="1974136" cy="369332"/>
          </a:xfrm>
          <a:prstGeom prst="rect">
            <a:avLst/>
          </a:prstGeom>
          <a:noFill/>
        </p:spPr>
        <p:txBody>
          <a:bodyPr wrap="square" rtlCol="0">
            <a:spAutoFit/>
          </a:bodyPr>
          <a:lstStyle/>
          <a:p>
            <a:r>
              <a:rPr lang="it-IT" dirty="0" smtClean="0"/>
              <a:t>Art. 13</a:t>
            </a:r>
            <a:endParaRPr lang="it-IT" dirty="0"/>
          </a:p>
        </p:txBody>
      </p:sp>
      <p:pic>
        <p:nvPicPr>
          <p:cNvPr id="6"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395184" y="418838"/>
            <a:ext cx="356574" cy="340265"/>
          </a:xfrm>
          <a:prstGeom prst="rect">
            <a:avLst/>
          </a:prstGeom>
          <a:noFill/>
        </p:spPr>
      </p:pic>
      <p:pic>
        <p:nvPicPr>
          <p:cNvPr id="10"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3199470" y="410464"/>
            <a:ext cx="356574" cy="340265"/>
          </a:xfrm>
          <a:prstGeom prst="rect">
            <a:avLst/>
          </a:prstGeom>
          <a:noFill/>
        </p:spPr>
      </p:pic>
      <p:pic>
        <p:nvPicPr>
          <p:cNvPr id="15"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5865383" y="418293"/>
            <a:ext cx="356574" cy="340265"/>
          </a:xfrm>
          <a:prstGeom prst="rect">
            <a:avLst/>
          </a:prstGeom>
          <a:noFill/>
        </p:spPr>
      </p:pic>
      <p:pic>
        <p:nvPicPr>
          <p:cNvPr id="18"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8269648" y="449529"/>
            <a:ext cx="356574" cy="340265"/>
          </a:xfrm>
          <a:prstGeom prst="rect">
            <a:avLst/>
          </a:prstGeom>
          <a:noFill/>
        </p:spPr>
      </p:pic>
      <p:pic>
        <p:nvPicPr>
          <p:cNvPr id="41"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339407" y="4909322"/>
            <a:ext cx="356574" cy="340265"/>
          </a:xfrm>
          <a:prstGeom prst="rect">
            <a:avLst/>
          </a:prstGeom>
          <a:noFill/>
        </p:spPr>
      </p:pic>
      <p:sp>
        <p:nvSpPr>
          <p:cNvPr id="8" name="CasellaDiTesto 7"/>
          <p:cNvSpPr txBox="1"/>
          <p:nvPr/>
        </p:nvSpPr>
        <p:spPr>
          <a:xfrm>
            <a:off x="3553342" y="1023620"/>
            <a:ext cx="6071287" cy="5632311"/>
          </a:xfrm>
          <a:prstGeom prst="rect">
            <a:avLst/>
          </a:prstGeom>
          <a:noFill/>
        </p:spPr>
        <p:txBody>
          <a:bodyPr wrap="square" rtlCol="0">
            <a:spAutoFit/>
          </a:bodyPr>
          <a:lstStyle/>
          <a:p>
            <a:r>
              <a:rPr lang="it-IT" dirty="0"/>
              <a:t>La libertà personale è inviolabile</a:t>
            </a:r>
            <a:r>
              <a:rPr lang="it-IT" dirty="0" smtClean="0"/>
              <a:t>.</a:t>
            </a:r>
          </a:p>
          <a:p>
            <a:endParaRPr lang="it-IT" dirty="0"/>
          </a:p>
          <a:p>
            <a:r>
              <a:rPr lang="it-IT" dirty="0"/>
              <a:t>Non è ammessa forma alcuna di detenzione, di ispezione o perquisizione personale, né qualsiasi altra restrizione della libertà personale, se non per atto motivato dell'Autorità giudiziaria e nei soli casi e modi previsti dalla legge.</a:t>
            </a:r>
          </a:p>
          <a:p>
            <a:endParaRPr lang="it-IT" dirty="0" smtClean="0"/>
          </a:p>
          <a:p>
            <a:r>
              <a:rPr lang="it-IT" dirty="0" smtClean="0"/>
              <a:t>In </a:t>
            </a:r>
            <a:r>
              <a:rPr lang="it-IT" dirty="0"/>
              <a:t>casi eccezionali di necessità ed urgenza, indicati tassativamente dalla legge, l'autorità di Pubblica sicurezza può adottare provvedimenti provvisori, che devono essere comunicati entro quarantotto ore all'Autorità giudiziaria e, se questa non li convalida nelle successive quarantotto ore, si intendono revocati e restano privi di ogni effetto.</a:t>
            </a:r>
          </a:p>
          <a:p>
            <a:endParaRPr lang="it-IT" dirty="0" smtClean="0"/>
          </a:p>
          <a:p>
            <a:r>
              <a:rPr lang="it-IT" dirty="0" smtClean="0"/>
              <a:t>È </a:t>
            </a:r>
            <a:r>
              <a:rPr lang="it-IT" dirty="0"/>
              <a:t>punita ogni violenza fisica e morale sulle persone comunque sottoposte a restrizioni di libertà</a:t>
            </a:r>
            <a:r>
              <a:rPr lang="it-IT" dirty="0" smtClean="0"/>
              <a:t>.</a:t>
            </a:r>
          </a:p>
          <a:p>
            <a:endParaRPr lang="it-IT" dirty="0"/>
          </a:p>
          <a:p>
            <a:r>
              <a:rPr lang="it-IT" dirty="0"/>
              <a:t>La legge stabilisce i limiti massimi della carcerazione preventiva.</a:t>
            </a:r>
          </a:p>
          <a:p>
            <a:endParaRPr lang="it-IT" dirty="0"/>
          </a:p>
        </p:txBody>
      </p:sp>
    </p:spTree>
    <p:extLst>
      <p:ext uri="{BB962C8B-B14F-4D97-AF65-F5344CB8AC3E}">
        <p14:creationId xmlns:p14="http://schemas.microsoft.com/office/powerpoint/2010/main" val="3881611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18528" y="33038"/>
            <a:ext cx="9144000" cy="442826"/>
          </a:xfrm>
        </p:spPr>
        <p:txBody>
          <a:bodyPr>
            <a:noAutofit/>
          </a:bodyPr>
          <a:lstStyle/>
          <a:p>
            <a:r>
              <a:rPr lang="it-IT" sz="3200" dirty="0" smtClean="0"/>
              <a:t>Struttura della Costituzione</a:t>
            </a:r>
            <a:endParaRPr lang="it-IT" sz="3200" dirty="0"/>
          </a:p>
        </p:txBody>
      </p:sp>
      <p:pic>
        <p:nvPicPr>
          <p:cNvPr id="1026" name="Picture 2" descr="Risultati immagini per homer jai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1015791"/>
            <a:ext cx="2251480" cy="1364944"/>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p:cNvSpPr txBox="1"/>
          <p:nvPr/>
        </p:nvSpPr>
        <p:spPr>
          <a:xfrm>
            <a:off x="747296" y="449341"/>
            <a:ext cx="1974136" cy="369332"/>
          </a:xfrm>
          <a:prstGeom prst="rect">
            <a:avLst/>
          </a:prstGeom>
          <a:noFill/>
        </p:spPr>
        <p:txBody>
          <a:bodyPr wrap="square" rtlCol="0">
            <a:spAutoFit/>
          </a:bodyPr>
          <a:lstStyle/>
          <a:p>
            <a:r>
              <a:rPr lang="it-IT" dirty="0" smtClean="0"/>
              <a:t>Art. 13</a:t>
            </a:r>
            <a:endParaRPr lang="it-IT" dirty="0"/>
          </a:p>
        </p:txBody>
      </p:sp>
      <p:pic>
        <p:nvPicPr>
          <p:cNvPr id="6"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395184" y="418838"/>
            <a:ext cx="356574" cy="340265"/>
          </a:xfrm>
          <a:prstGeom prst="rect">
            <a:avLst/>
          </a:prstGeom>
          <a:noFill/>
        </p:spPr>
      </p:pic>
      <p:pic>
        <p:nvPicPr>
          <p:cNvPr id="10"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2312808" y="616075"/>
            <a:ext cx="356574" cy="340265"/>
          </a:xfrm>
          <a:prstGeom prst="rect">
            <a:avLst/>
          </a:prstGeom>
          <a:noFill/>
        </p:spPr>
      </p:pic>
      <p:pic>
        <p:nvPicPr>
          <p:cNvPr id="15"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5865383" y="418293"/>
            <a:ext cx="356574" cy="340265"/>
          </a:xfrm>
          <a:prstGeom prst="rect">
            <a:avLst/>
          </a:prstGeom>
          <a:noFill/>
        </p:spPr>
      </p:pic>
      <p:pic>
        <p:nvPicPr>
          <p:cNvPr id="18"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8269648" y="449529"/>
            <a:ext cx="356574" cy="340265"/>
          </a:xfrm>
          <a:prstGeom prst="rect">
            <a:avLst/>
          </a:prstGeom>
          <a:noFill/>
        </p:spPr>
      </p:pic>
      <p:pic>
        <p:nvPicPr>
          <p:cNvPr id="41"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339407" y="4909322"/>
            <a:ext cx="356574" cy="340265"/>
          </a:xfrm>
          <a:prstGeom prst="rect">
            <a:avLst/>
          </a:prstGeom>
          <a:noFill/>
        </p:spPr>
      </p:pic>
      <p:pic>
        <p:nvPicPr>
          <p:cNvPr id="11" name="Immagine 10"/>
          <p:cNvPicPr>
            <a:picLocks noChangeAspect="1"/>
          </p:cNvPicPr>
          <p:nvPr/>
        </p:nvPicPr>
        <p:blipFill>
          <a:blip r:embed="rId4"/>
          <a:stretch>
            <a:fillRect/>
          </a:stretch>
        </p:blipFill>
        <p:spPr>
          <a:xfrm>
            <a:off x="2358893" y="1015791"/>
            <a:ext cx="2814750" cy="1809787"/>
          </a:xfrm>
          <a:prstGeom prst="rect">
            <a:avLst/>
          </a:prstGeom>
        </p:spPr>
      </p:pic>
      <p:sp>
        <p:nvSpPr>
          <p:cNvPr id="12" name="CasellaDiTesto 11"/>
          <p:cNvSpPr txBox="1"/>
          <p:nvPr/>
        </p:nvSpPr>
        <p:spPr>
          <a:xfrm>
            <a:off x="2643289" y="646459"/>
            <a:ext cx="1974136" cy="369332"/>
          </a:xfrm>
          <a:prstGeom prst="rect">
            <a:avLst/>
          </a:prstGeom>
          <a:noFill/>
        </p:spPr>
        <p:txBody>
          <a:bodyPr wrap="square" rtlCol="0">
            <a:spAutoFit/>
          </a:bodyPr>
          <a:lstStyle/>
          <a:p>
            <a:r>
              <a:rPr lang="it-IT" dirty="0"/>
              <a:t> </a:t>
            </a:r>
            <a:r>
              <a:rPr lang="it-IT" dirty="0" smtClean="0"/>
              <a:t> Art. 14</a:t>
            </a:r>
            <a:endParaRPr lang="it-IT" dirty="0"/>
          </a:p>
        </p:txBody>
      </p:sp>
      <p:sp>
        <p:nvSpPr>
          <p:cNvPr id="3" name="CasellaDiTesto 2"/>
          <p:cNvSpPr txBox="1"/>
          <p:nvPr/>
        </p:nvSpPr>
        <p:spPr>
          <a:xfrm>
            <a:off x="5395432" y="1096551"/>
            <a:ext cx="4539400" cy="3416320"/>
          </a:xfrm>
          <a:prstGeom prst="rect">
            <a:avLst/>
          </a:prstGeom>
          <a:noFill/>
        </p:spPr>
        <p:txBody>
          <a:bodyPr wrap="square" rtlCol="0">
            <a:spAutoFit/>
          </a:bodyPr>
          <a:lstStyle/>
          <a:p>
            <a:r>
              <a:rPr lang="it-IT" dirty="0"/>
              <a:t>Il domicilio è inviolabile</a:t>
            </a:r>
            <a:r>
              <a:rPr lang="it-IT" dirty="0" smtClean="0"/>
              <a:t>.</a:t>
            </a:r>
          </a:p>
          <a:p>
            <a:endParaRPr lang="it-IT" dirty="0"/>
          </a:p>
          <a:p>
            <a:r>
              <a:rPr lang="it-IT" dirty="0"/>
              <a:t>Non vi si possono eseguire ispezioni o perquisizioni o sequestri, se non nei casi e modi stabiliti dalla legge secondo le garanzie prescritte per la tutela della libertà personale.</a:t>
            </a:r>
          </a:p>
          <a:p>
            <a:endParaRPr lang="it-IT" dirty="0" smtClean="0"/>
          </a:p>
          <a:p>
            <a:r>
              <a:rPr lang="it-IT" dirty="0" smtClean="0"/>
              <a:t>Gli </a:t>
            </a:r>
            <a:r>
              <a:rPr lang="it-IT" dirty="0"/>
              <a:t>accertamenti e le ispezioni per motivi di sanità e di incolumità pubblica o a fini economici e fiscali sono regolati da leggi speciali.</a:t>
            </a:r>
          </a:p>
          <a:p>
            <a:endParaRPr lang="it-IT" dirty="0"/>
          </a:p>
        </p:txBody>
      </p:sp>
    </p:spTree>
    <p:extLst>
      <p:ext uri="{BB962C8B-B14F-4D97-AF65-F5344CB8AC3E}">
        <p14:creationId xmlns:p14="http://schemas.microsoft.com/office/powerpoint/2010/main" val="3383350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18528" y="33038"/>
            <a:ext cx="9144000" cy="442826"/>
          </a:xfrm>
        </p:spPr>
        <p:txBody>
          <a:bodyPr>
            <a:noAutofit/>
          </a:bodyPr>
          <a:lstStyle/>
          <a:p>
            <a:r>
              <a:rPr lang="it-IT" sz="3200" dirty="0" smtClean="0"/>
              <a:t>Struttura della Costituzione</a:t>
            </a:r>
            <a:endParaRPr lang="it-IT" sz="3200" dirty="0"/>
          </a:p>
        </p:txBody>
      </p:sp>
      <p:pic>
        <p:nvPicPr>
          <p:cNvPr id="1026" name="Picture 2" descr="Risultati immagini per homer jai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1015791"/>
            <a:ext cx="2251480" cy="1364944"/>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p:cNvSpPr txBox="1"/>
          <p:nvPr/>
        </p:nvSpPr>
        <p:spPr>
          <a:xfrm>
            <a:off x="747296" y="449341"/>
            <a:ext cx="1974136" cy="369332"/>
          </a:xfrm>
          <a:prstGeom prst="rect">
            <a:avLst/>
          </a:prstGeom>
          <a:noFill/>
        </p:spPr>
        <p:txBody>
          <a:bodyPr wrap="square" rtlCol="0">
            <a:spAutoFit/>
          </a:bodyPr>
          <a:lstStyle/>
          <a:p>
            <a:r>
              <a:rPr lang="it-IT" dirty="0" smtClean="0"/>
              <a:t>Art. 13</a:t>
            </a:r>
            <a:endParaRPr lang="it-IT" dirty="0"/>
          </a:p>
        </p:txBody>
      </p:sp>
      <p:pic>
        <p:nvPicPr>
          <p:cNvPr id="6"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395184" y="418838"/>
            <a:ext cx="356574" cy="340265"/>
          </a:xfrm>
          <a:prstGeom prst="rect">
            <a:avLst/>
          </a:prstGeom>
          <a:noFill/>
        </p:spPr>
      </p:pic>
      <p:pic>
        <p:nvPicPr>
          <p:cNvPr id="10"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2312808" y="616075"/>
            <a:ext cx="356574" cy="340265"/>
          </a:xfrm>
          <a:prstGeom prst="rect">
            <a:avLst/>
          </a:prstGeom>
          <a:noFill/>
        </p:spPr>
      </p:pic>
      <p:pic>
        <p:nvPicPr>
          <p:cNvPr id="15"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4545247" y="588970"/>
            <a:ext cx="356574" cy="340265"/>
          </a:xfrm>
          <a:prstGeom prst="rect">
            <a:avLst/>
          </a:prstGeom>
          <a:noFill/>
        </p:spPr>
      </p:pic>
      <p:pic>
        <p:nvPicPr>
          <p:cNvPr id="18"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8269648" y="449529"/>
            <a:ext cx="356574" cy="340265"/>
          </a:xfrm>
          <a:prstGeom prst="rect">
            <a:avLst/>
          </a:prstGeom>
          <a:noFill/>
        </p:spPr>
      </p:pic>
      <p:pic>
        <p:nvPicPr>
          <p:cNvPr id="41"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339407" y="4909322"/>
            <a:ext cx="356574" cy="340265"/>
          </a:xfrm>
          <a:prstGeom prst="rect">
            <a:avLst/>
          </a:prstGeom>
          <a:noFill/>
        </p:spPr>
      </p:pic>
      <p:pic>
        <p:nvPicPr>
          <p:cNvPr id="11" name="Immagine 10"/>
          <p:cNvPicPr>
            <a:picLocks noChangeAspect="1"/>
          </p:cNvPicPr>
          <p:nvPr/>
        </p:nvPicPr>
        <p:blipFill>
          <a:blip r:embed="rId4"/>
          <a:stretch>
            <a:fillRect/>
          </a:stretch>
        </p:blipFill>
        <p:spPr>
          <a:xfrm>
            <a:off x="2358893" y="1015792"/>
            <a:ext cx="2122889" cy="1364944"/>
          </a:xfrm>
          <a:prstGeom prst="rect">
            <a:avLst/>
          </a:prstGeom>
        </p:spPr>
      </p:pic>
      <p:sp>
        <p:nvSpPr>
          <p:cNvPr id="12" name="CasellaDiTesto 11"/>
          <p:cNvSpPr txBox="1"/>
          <p:nvPr/>
        </p:nvSpPr>
        <p:spPr>
          <a:xfrm>
            <a:off x="2643289" y="646459"/>
            <a:ext cx="1974136" cy="369332"/>
          </a:xfrm>
          <a:prstGeom prst="rect">
            <a:avLst/>
          </a:prstGeom>
          <a:noFill/>
        </p:spPr>
        <p:txBody>
          <a:bodyPr wrap="square" rtlCol="0">
            <a:spAutoFit/>
          </a:bodyPr>
          <a:lstStyle/>
          <a:p>
            <a:r>
              <a:rPr lang="it-IT" dirty="0"/>
              <a:t> </a:t>
            </a:r>
            <a:r>
              <a:rPr lang="it-IT" dirty="0" smtClean="0"/>
              <a:t> Art. 14</a:t>
            </a:r>
            <a:endParaRPr lang="it-IT" dirty="0"/>
          </a:p>
        </p:txBody>
      </p:sp>
      <p:pic>
        <p:nvPicPr>
          <p:cNvPr id="13" name="Immagine 12"/>
          <p:cNvPicPr>
            <a:picLocks noChangeAspect="1"/>
          </p:cNvPicPr>
          <p:nvPr/>
        </p:nvPicPr>
        <p:blipFill>
          <a:blip r:embed="rId5"/>
          <a:stretch>
            <a:fillRect/>
          </a:stretch>
        </p:blipFill>
        <p:spPr>
          <a:xfrm>
            <a:off x="4589194" y="1001257"/>
            <a:ext cx="3331986" cy="2382552"/>
          </a:xfrm>
          <a:prstGeom prst="rect">
            <a:avLst/>
          </a:prstGeom>
        </p:spPr>
      </p:pic>
      <p:sp>
        <p:nvSpPr>
          <p:cNvPr id="14" name="CasellaDiTesto 13"/>
          <p:cNvSpPr txBox="1"/>
          <p:nvPr/>
        </p:nvSpPr>
        <p:spPr>
          <a:xfrm>
            <a:off x="4751500" y="644696"/>
            <a:ext cx="1974136" cy="369332"/>
          </a:xfrm>
          <a:prstGeom prst="rect">
            <a:avLst/>
          </a:prstGeom>
          <a:noFill/>
        </p:spPr>
        <p:txBody>
          <a:bodyPr wrap="square" rtlCol="0">
            <a:spAutoFit/>
          </a:bodyPr>
          <a:lstStyle/>
          <a:p>
            <a:r>
              <a:rPr lang="it-IT" dirty="0"/>
              <a:t> </a:t>
            </a:r>
            <a:r>
              <a:rPr lang="it-IT" dirty="0" smtClean="0"/>
              <a:t> Art. 15</a:t>
            </a:r>
            <a:endParaRPr lang="it-IT" dirty="0"/>
          </a:p>
        </p:txBody>
      </p:sp>
      <p:sp>
        <p:nvSpPr>
          <p:cNvPr id="5" name="CasellaDiTesto 4"/>
          <p:cNvSpPr txBox="1"/>
          <p:nvPr/>
        </p:nvSpPr>
        <p:spPr>
          <a:xfrm>
            <a:off x="8269648" y="1014028"/>
            <a:ext cx="3708168" cy="2585323"/>
          </a:xfrm>
          <a:prstGeom prst="rect">
            <a:avLst/>
          </a:prstGeom>
          <a:noFill/>
        </p:spPr>
        <p:txBody>
          <a:bodyPr wrap="square" rtlCol="0">
            <a:spAutoFit/>
          </a:bodyPr>
          <a:lstStyle/>
          <a:p>
            <a:r>
              <a:rPr lang="it-IT" dirty="0"/>
              <a:t>La libertà e la segretezza della corrispondenza e di ogni altra forma di comunicazione sono inviolabili</a:t>
            </a:r>
            <a:r>
              <a:rPr lang="it-IT" dirty="0" smtClean="0"/>
              <a:t>.</a:t>
            </a:r>
          </a:p>
          <a:p>
            <a:endParaRPr lang="it-IT" dirty="0"/>
          </a:p>
          <a:p>
            <a:r>
              <a:rPr lang="it-IT" dirty="0"/>
              <a:t>La loro limitazione può avvenire soltanto per atto motivato dell'Autorità giudiziaria con le garanzie stabilite dalla legge.</a:t>
            </a:r>
          </a:p>
          <a:p>
            <a:endParaRPr lang="it-IT" dirty="0"/>
          </a:p>
        </p:txBody>
      </p:sp>
    </p:spTree>
    <p:extLst>
      <p:ext uri="{BB962C8B-B14F-4D97-AF65-F5344CB8AC3E}">
        <p14:creationId xmlns:p14="http://schemas.microsoft.com/office/powerpoint/2010/main" val="3090680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18528" y="33038"/>
            <a:ext cx="9144000" cy="442826"/>
          </a:xfrm>
        </p:spPr>
        <p:txBody>
          <a:bodyPr>
            <a:noAutofit/>
          </a:bodyPr>
          <a:lstStyle/>
          <a:p>
            <a:r>
              <a:rPr lang="it-IT" sz="3200" dirty="0" smtClean="0"/>
              <a:t>Struttura della Costituzione</a:t>
            </a:r>
            <a:endParaRPr lang="it-IT" sz="3200" dirty="0"/>
          </a:p>
        </p:txBody>
      </p:sp>
      <p:pic>
        <p:nvPicPr>
          <p:cNvPr id="1026" name="Picture 2" descr="Risultati immagini per homer jai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1015791"/>
            <a:ext cx="2251480" cy="1364944"/>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p:cNvSpPr txBox="1"/>
          <p:nvPr/>
        </p:nvSpPr>
        <p:spPr>
          <a:xfrm>
            <a:off x="536518" y="659229"/>
            <a:ext cx="1974136" cy="369332"/>
          </a:xfrm>
          <a:prstGeom prst="rect">
            <a:avLst/>
          </a:prstGeom>
          <a:noFill/>
        </p:spPr>
        <p:txBody>
          <a:bodyPr wrap="square" rtlCol="0">
            <a:spAutoFit/>
          </a:bodyPr>
          <a:lstStyle/>
          <a:p>
            <a:r>
              <a:rPr lang="it-IT" dirty="0" smtClean="0"/>
              <a:t>Art. 13</a:t>
            </a:r>
            <a:endParaRPr lang="it-IT" dirty="0"/>
          </a:p>
        </p:txBody>
      </p:sp>
      <p:pic>
        <p:nvPicPr>
          <p:cNvPr id="6"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132419" y="659229"/>
            <a:ext cx="356574" cy="340265"/>
          </a:xfrm>
          <a:prstGeom prst="rect">
            <a:avLst/>
          </a:prstGeom>
          <a:noFill/>
        </p:spPr>
      </p:pic>
      <p:pic>
        <p:nvPicPr>
          <p:cNvPr id="10"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2312808" y="616075"/>
            <a:ext cx="356574" cy="340265"/>
          </a:xfrm>
          <a:prstGeom prst="rect">
            <a:avLst/>
          </a:prstGeom>
          <a:noFill/>
        </p:spPr>
      </p:pic>
      <p:pic>
        <p:nvPicPr>
          <p:cNvPr id="15"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4545247" y="588970"/>
            <a:ext cx="356574" cy="340265"/>
          </a:xfrm>
          <a:prstGeom prst="rect">
            <a:avLst/>
          </a:prstGeom>
          <a:noFill/>
        </p:spPr>
      </p:pic>
      <p:pic>
        <p:nvPicPr>
          <p:cNvPr id="18"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70272" y="2637423"/>
            <a:ext cx="356574" cy="340265"/>
          </a:xfrm>
          <a:prstGeom prst="rect">
            <a:avLst/>
          </a:prstGeom>
          <a:noFill/>
        </p:spPr>
      </p:pic>
      <p:pic>
        <p:nvPicPr>
          <p:cNvPr id="41"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339407" y="4909322"/>
            <a:ext cx="356574" cy="340265"/>
          </a:xfrm>
          <a:prstGeom prst="rect">
            <a:avLst/>
          </a:prstGeom>
          <a:noFill/>
        </p:spPr>
      </p:pic>
      <p:pic>
        <p:nvPicPr>
          <p:cNvPr id="11" name="Immagine 10"/>
          <p:cNvPicPr>
            <a:picLocks noChangeAspect="1"/>
          </p:cNvPicPr>
          <p:nvPr/>
        </p:nvPicPr>
        <p:blipFill>
          <a:blip r:embed="rId4"/>
          <a:stretch>
            <a:fillRect/>
          </a:stretch>
        </p:blipFill>
        <p:spPr>
          <a:xfrm>
            <a:off x="2358893" y="1015792"/>
            <a:ext cx="2122889" cy="1364944"/>
          </a:xfrm>
          <a:prstGeom prst="rect">
            <a:avLst/>
          </a:prstGeom>
        </p:spPr>
      </p:pic>
      <p:sp>
        <p:nvSpPr>
          <p:cNvPr id="12" name="CasellaDiTesto 11"/>
          <p:cNvSpPr txBox="1"/>
          <p:nvPr/>
        </p:nvSpPr>
        <p:spPr>
          <a:xfrm>
            <a:off x="2643289" y="646459"/>
            <a:ext cx="1974136" cy="369332"/>
          </a:xfrm>
          <a:prstGeom prst="rect">
            <a:avLst/>
          </a:prstGeom>
          <a:noFill/>
        </p:spPr>
        <p:txBody>
          <a:bodyPr wrap="square" rtlCol="0">
            <a:spAutoFit/>
          </a:bodyPr>
          <a:lstStyle/>
          <a:p>
            <a:r>
              <a:rPr lang="it-IT" dirty="0"/>
              <a:t> </a:t>
            </a:r>
            <a:r>
              <a:rPr lang="it-IT" dirty="0" smtClean="0"/>
              <a:t> Art. 14</a:t>
            </a:r>
            <a:endParaRPr lang="it-IT" dirty="0"/>
          </a:p>
        </p:txBody>
      </p:sp>
      <p:pic>
        <p:nvPicPr>
          <p:cNvPr id="13" name="Immagine 12"/>
          <p:cNvPicPr>
            <a:picLocks noChangeAspect="1"/>
          </p:cNvPicPr>
          <p:nvPr/>
        </p:nvPicPr>
        <p:blipFill>
          <a:blip r:embed="rId5"/>
          <a:stretch>
            <a:fillRect/>
          </a:stretch>
        </p:blipFill>
        <p:spPr>
          <a:xfrm>
            <a:off x="4589194" y="1001257"/>
            <a:ext cx="1935174" cy="1383755"/>
          </a:xfrm>
          <a:prstGeom prst="rect">
            <a:avLst/>
          </a:prstGeom>
        </p:spPr>
      </p:pic>
      <p:sp>
        <p:nvSpPr>
          <p:cNvPr id="14" name="CasellaDiTesto 13"/>
          <p:cNvSpPr txBox="1"/>
          <p:nvPr/>
        </p:nvSpPr>
        <p:spPr>
          <a:xfrm>
            <a:off x="4751500" y="644696"/>
            <a:ext cx="1974136" cy="369332"/>
          </a:xfrm>
          <a:prstGeom prst="rect">
            <a:avLst/>
          </a:prstGeom>
          <a:noFill/>
        </p:spPr>
        <p:txBody>
          <a:bodyPr wrap="square" rtlCol="0">
            <a:spAutoFit/>
          </a:bodyPr>
          <a:lstStyle/>
          <a:p>
            <a:r>
              <a:rPr lang="it-IT" dirty="0"/>
              <a:t> </a:t>
            </a:r>
            <a:r>
              <a:rPr lang="it-IT" dirty="0" smtClean="0"/>
              <a:t> Art. 15</a:t>
            </a:r>
            <a:endParaRPr lang="it-IT" dirty="0"/>
          </a:p>
        </p:txBody>
      </p:sp>
      <p:pic>
        <p:nvPicPr>
          <p:cNvPr id="16" name="Picture 10" descr="Risultati immagini per homer ca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810" y="3004451"/>
            <a:ext cx="2985552" cy="2245136"/>
          </a:xfrm>
          <a:prstGeom prst="rect">
            <a:avLst/>
          </a:prstGeom>
          <a:noFill/>
          <a:extLst>
            <a:ext uri="{909E8E84-426E-40DD-AFC4-6F175D3DCCD1}">
              <a14:hiddenFill xmlns:a14="http://schemas.microsoft.com/office/drawing/2010/main">
                <a:solidFill>
                  <a:srgbClr val="FFFFFF"/>
                </a:solidFill>
              </a14:hiddenFill>
            </a:ext>
          </a:extLst>
        </p:spPr>
      </p:pic>
      <p:sp>
        <p:nvSpPr>
          <p:cNvPr id="17" name="CasellaDiTesto 16"/>
          <p:cNvSpPr txBox="1"/>
          <p:nvPr/>
        </p:nvSpPr>
        <p:spPr>
          <a:xfrm>
            <a:off x="339407" y="2634528"/>
            <a:ext cx="1974136" cy="369332"/>
          </a:xfrm>
          <a:prstGeom prst="rect">
            <a:avLst/>
          </a:prstGeom>
          <a:noFill/>
        </p:spPr>
        <p:txBody>
          <a:bodyPr wrap="square" rtlCol="0">
            <a:spAutoFit/>
          </a:bodyPr>
          <a:lstStyle/>
          <a:p>
            <a:r>
              <a:rPr lang="it-IT" dirty="0"/>
              <a:t> </a:t>
            </a:r>
            <a:r>
              <a:rPr lang="it-IT" dirty="0" smtClean="0"/>
              <a:t> Art. 16</a:t>
            </a:r>
            <a:endParaRPr lang="it-IT" dirty="0"/>
          </a:p>
        </p:txBody>
      </p:sp>
      <p:sp>
        <p:nvSpPr>
          <p:cNvPr id="3" name="CasellaDiTesto 2"/>
          <p:cNvSpPr txBox="1"/>
          <p:nvPr/>
        </p:nvSpPr>
        <p:spPr>
          <a:xfrm>
            <a:off x="3484605" y="3003860"/>
            <a:ext cx="5791200" cy="3139321"/>
          </a:xfrm>
          <a:prstGeom prst="rect">
            <a:avLst/>
          </a:prstGeom>
          <a:noFill/>
        </p:spPr>
        <p:txBody>
          <a:bodyPr wrap="square" rtlCol="0">
            <a:spAutoFit/>
          </a:bodyPr>
          <a:lstStyle/>
          <a:p>
            <a:r>
              <a:rPr lang="it-IT" dirty="0"/>
              <a:t>Ogni cittadino può circolare e soggiornare liberamente in qualsiasi parte del territorio nazionale, salvo le limitazioni che la legge stabilisce in via generale per motivi di sanità o di sicurezza</a:t>
            </a:r>
            <a:r>
              <a:rPr lang="it-IT" dirty="0" smtClean="0"/>
              <a:t>.</a:t>
            </a:r>
          </a:p>
          <a:p>
            <a:endParaRPr lang="it-IT" dirty="0"/>
          </a:p>
          <a:p>
            <a:r>
              <a:rPr lang="it-IT" dirty="0"/>
              <a:t>Nessuna restrizione può essere determinata da ragioni politiche</a:t>
            </a:r>
            <a:r>
              <a:rPr lang="it-IT" dirty="0" smtClean="0"/>
              <a:t>.</a:t>
            </a:r>
          </a:p>
          <a:p>
            <a:endParaRPr lang="it-IT" dirty="0"/>
          </a:p>
          <a:p>
            <a:r>
              <a:rPr lang="it-IT" dirty="0"/>
              <a:t>Ogni cittadino è libero di uscire dal territorio della Repubblica e di rientrarvi, salvo gli obblighi di legge.</a:t>
            </a:r>
          </a:p>
          <a:p>
            <a:endParaRPr lang="it-IT" dirty="0"/>
          </a:p>
        </p:txBody>
      </p:sp>
    </p:spTree>
    <p:extLst>
      <p:ext uri="{BB962C8B-B14F-4D97-AF65-F5344CB8AC3E}">
        <p14:creationId xmlns:p14="http://schemas.microsoft.com/office/powerpoint/2010/main" val="2263800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18528" y="33038"/>
            <a:ext cx="9144000" cy="442826"/>
          </a:xfrm>
        </p:spPr>
        <p:txBody>
          <a:bodyPr>
            <a:noAutofit/>
          </a:bodyPr>
          <a:lstStyle/>
          <a:p>
            <a:r>
              <a:rPr lang="it-IT" sz="3200" dirty="0" smtClean="0"/>
              <a:t>Struttura della Costituzione</a:t>
            </a:r>
            <a:endParaRPr lang="it-IT" sz="3200" dirty="0"/>
          </a:p>
        </p:txBody>
      </p:sp>
      <p:pic>
        <p:nvPicPr>
          <p:cNvPr id="1026" name="Picture 2" descr="Risultati immagini per homer jai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1015791"/>
            <a:ext cx="2251480" cy="1364944"/>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p:cNvSpPr txBox="1"/>
          <p:nvPr/>
        </p:nvSpPr>
        <p:spPr>
          <a:xfrm>
            <a:off x="607826" y="698738"/>
            <a:ext cx="1974136" cy="369332"/>
          </a:xfrm>
          <a:prstGeom prst="rect">
            <a:avLst/>
          </a:prstGeom>
          <a:noFill/>
        </p:spPr>
        <p:txBody>
          <a:bodyPr wrap="square" rtlCol="0">
            <a:spAutoFit/>
          </a:bodyPr>
          <a:lstStyle/>
          <a:p>
            <a:r>
              <a:rPr lang="it-IT" dirty="0" smtClean="0"/>
              <a:t>Art. 13</a:t>
            </a:r>
            <a:endParaRPr lang="it-IT" dirty="0"/>
          </a:p>
        </p:txBody>
      </p:sp>
      <p:pic>
        <p:nvPicPr>
          <p:cNvPr id="6"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30810" y="661084"/>
            <a:ext cx="356574" cy="340265"/>
          </a:xfrm>
          <a:prstGeom prst="rect">
            <a:avLst/>
          </a:prstGeom>
          <a:noFill/>
        </p:spPr>
      </p:pic>
      <p:pic>
        <p:nvPicPr>
          <p:cNvPr id="10"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2312808" y="616075"/>
            <a:ext cx="356574" cy="340265"/>
          </a:xfrm>
          <a:prstGeom prst="rect">
            <a:avLst/>
          </a:prstGeom>
          <a:noFill/>
        </p:spPr>
      </p:pic>
      <p:pic>
        <p:nvPicPr>
          <p:cNvPr id="15"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4545247" y="588970"/>
            <a:ext cx="356574" cy="340265"/>
          </a:xfrm>
          <a:prstGeom prst="rect">
            <a:avLst/>
          </a:prstGeom>
          <a:noFill/>
        </p:spPr>
      </p:pic>
      <p:pic>
        <p:nvPicPr>
          <p:cNvPr id="18"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70272" y="2637423"/>
            <a:ext cx="356574" cy="340265"/>
          </a:xfrm>
          <a:prstGeom prst="rect">
            <a:avLst/>
          </a:prstGeom>
          <a:noFill/>
        </p:spPr>
      </p:pic>
      <p:pic>
        <p:nvPicPr>
          <p:cNvPr id="41"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2312808" y="2661513"/>
            <a:ext cx="356574" cy="340265"/>
          </a:xfrm>
          <a:prstGeom prst="rect">
            <a:avLst/>
          </a:prstGeom>
          <a:noFill/>
        </p:spPr>
      </p:pic>
      <p:pic>
        <p:nvPicPr>
          <p:cNvPr id="11" name="Immagine 10"/>
          <p:cNvPicPr>
            <a:picLocks noChangeAspect="1"/>
          </p:cNvPicPr>
          <p:nvPr/>
        </p:nvPicPr>
        <p:blipFill>
          <a:blip r:embed="rId4"/>
          <a:stretch>
            <a:fillRect/>
          </a:stretch>
        </p:blipFill>
        <p:spPr>
          <a:xfrm>
            <a:off x="2358893" y="1015792"/>
            <a:ext cx="2122889" cy="1364944"/>
          </a:xfrm>
          <a:prstGeom prst="rect">
            <a:avLst/>
          </a:prstGeom>
        </p:spPr>
      </p:pic>
      <p:sp>
        <p:nvSpPr>
          <p:cNvPr id="12" name="CasellaDiTesto 11"/>
          <p:cNvSpPr txBox="1"/>
          <p:nvPr/>
        </p:nvSpPr>
        <p:spPr>
          <a:xfrm>
            <a:off x="2643289" y="646459"/>
            <a:ext cx="1974136" cy="369332"/>
          </a:xfrm>
          <a:prstGeom prst="rect">
            <a:avLst/>
          </a:prstGeom>
          <a:noFill/>
        </p:spPr>
        <p:txBody>
          <a:bodyPr wrap="square" rtlCol="0">
            <a:spAutoFit/>
          </a:bodyPr>
          <a:lstStyle/>
          <a:p>
            <a:r>
              <a:rPr lang="it-IT" dirty="0"/>
              <a:t> </a:t>
            </a:r>
            <a:r>
              <a:rPr lang="it-IT" dirty="0" smtClean="0"/>
              <a:t> Art. 14</a:t>
            </a:r>
            <a:endParaRPr lang="it-IT" dirty="0"/>
          </a:p>
        </p:txBody>
      </p:sp>
      <p:pic>
        <p:nvPicPr>
          <p:cNvPr id="13" name="Immagine 12"/>
          <p:cNvPicPr>
            <a:picLocks noChangeAspect="1"/>
          </p:cNvPicPr>
          <p:nvPr/>
        </p:nvPicPr>
        <p:blipFill>
          <a:blip r:embed="rId5"/>
          <a:stretch>
            <a:fillRect/>
          </a:stretch>
        </p:blipFill>
        <p:spPr>
          <a:xfrm>
            <a:off x="4589194" y="1001257"/>
            <a:ext cx="1935174" cy="1383755"/>
          </a:xfrm>
          <a:prstGeom prst="rect">
            <a:avLst/>
          </a:prstGeom>
        </p:spPr>
      </p:pic>
      <p:sp>
        <p:nvSpPr>
          <p:cNvPr id="14" name="CasellaDiTesto 13"/>
          <p:cNvSpPr txBox="1"/>
          <p:nvPr/>
        </p:nvSpPr>
        <p:spPr>
          <a:xfrm>
            <a:off x="4751500" y="644696"/>
            <a:ext cx="1974136" cy="369332"/>
          </a:xfrm>
          <a:prstGeom prst="rect">
            <a:avLst/>
          </a:prstGeom>
          <a:noFill/>
        </p:spPr>
        <p:txBody>
          <a:bodyPr wrap="square" rtlCol="0">
            <a:spAutoFit/>
          </a:bodyPr>
          <a:lstStyle/>
          <a:p>
            <a:r>
              <a:rPr lang="it-IT" dirty="0"/>
              <a:t> </a:t>
            </a:r>
            <a:r>
              <a:rPr lang="it-IT" dirty="0" smtClean="0"/>
              <a:t> Art. 15</a:t>
            </a:r>
            <a:endParaRPr lang="it-IT" dirty="0"/>
          </a:p>
        </p:txBody>
      </p:sp>
      <p:pic>
        <p:nvPicPr>
          <p:cNvPr id="16" name="Picture 10" descr="Risultati immagini per homer ca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810" y="3004451"/>
            <a:ext cx="2106415" cy="1584025"/>
          </a:xfrm>
          <a:prstGeom prst="rect">
            <a:avLst/>
          </a:prstGeom>
          <a:noFill/>
          <a:extLst>
            <a:ext uri="{909E8E84-426E-40DD-AFC4-6F175D3DCCD1}">
              <a14:hiddenFill xmlns:a14="http://schemas.microsoft.com/office/drawing/2010/main">
                <a:solidFill>
                  <a:srgbClr val="FFFFFF"/>
                </a:solidFill>
              </a14:hiddenFill>
            </a:ext>
          </a:extLst>
        </p:spPr>
      </p:pic>
      <p:sp>
        <p:nvSpPr>
          <p:cNvPr id="17" name="CasellaDiTesto 16"/>
          <p:cNvSpPr txBox="1"/>
          <p:nvPr/>
        </p:nvSpPr>
        <p:spPr>
          <a:xfrm>
            <a:off x="339407" y="2634528"/>
            <a:ext cx="1974136" cy="369332"/>
          </a:xfrm>
          <a:prstGeom prst="rect">
            <a:avLst/>
          </a:prstGeom>
          <a:noFill/>
        </p:spPr>
        <p:txBody>
          <a:bodyPr wrap="square" rtlCol="0">
            <a:spAutoFit/>
          </a:bodyPr>
          <a:lstStyle/>
          <a:p>
            <a:r>
              <a:rPr lang="it-IT" dirty="0"/>
              <a:t> </a:t>
            </a:r>
            <a:r>
              <a:rPr lang="it-IT" dirty="0" smtClean="0"/>
              <a:t> Art. 16</a:t>
            </a:r>
            <a:endParaRPr lang="it-IT" dirty="0"/>
          </a:p>
        </p:txBody>
      </p:sp>
      <p:sp>
        <p:nvSpPr>
          <p:cNvPr id="3" name="CasellaDiTesto 2"/>
          <p:cNvSpPr txBox="1"/>
          <p:nvPr/>
        </p:nvSpPr>
        <p:spPr>
          <a:xfrm>
            <a:off x="6293708" y="3062848"/>
            <a:ext cx="5815914" cy="2308324"/>
          </a:xfrm>
          <a:prstGeom prst="rect">
            <a:avLst/>
          </a:prstGeom>
          <a:noFill/>
        </p:spPr>
        <p:txBody>
          <a:bodyPr wrap="square" rtlCol="0">
            <a:spAutoFit/>
          </a:bodyPr>
          <a:lstStyle/>
          <a:p>
            <a:r>
              <a:rPr lang="it-IT" dirty="0"/>
              <a:t>I cittadini hanno diritto di riunirsi pacificamente e senz'armi.</a:t>
            </a:r>
            <a:r>
              <a:rPr lang="it-IT"/>
              <a:t/>
            </a:r>
            <a:br>
              <a:rPr lang="it-IT"/>
            </a:br>
            <a:endParaRPr lang="it-IT" smtClean="0"/>
          </a:p>
          <a:p>
            <a:r>
              <a:rPr lang="it-IT" smtClean="0"/>
              <a:t>Per </a:t>
            </a:r>
            <a:r>
              <a:rPr lang="it-IT" dirty="0"/>
              <a:t>le riunioni, anche in luogo aperto al pubblico, non è richiesto preavviso</a:t>
            </a:r>
            <a:r>
              <a:rPr lang="it-IT" dirty="0" smtClean="0"/>
              <a:t>.</a:t>
            </a:r>
          </a:p>
          <a:p>
            <a:r>
              <a:rPr lang="it-IT" dirty="0"/>
              <a:t/>
            </a:r>
            <a:br>
              <a:rPr lang="it-IT" dirty="0"/>
            </a:br>
            <a:r>
              <a:rPr lang="it-IT" dirty="0"/>
              <a:t>Delle riunioni in luogo pubblico deve essere dato preavviso alle autorità, che possono vietarle soltanto per comprovati motivi di sicurezza o di incolumità pubblica.</a:t>
            </a:r>
            <a:endParaRPr lang="it-IT" dirty="0"/>
          </a:p>
        </p:txBody>
      </p:sp>
      <p:pic>
        <p:nvPicPr>
          <p:cNvPr id="19" name="Immagine 18"/>
          <p:cNvPicPr>
            <a:picLocks noChangeAspect="1"/>
          </p:cNvPicPr>
          <p:nvPr/>
        </p:nvPicPr>
        <p:blipFill>
          <a:blip r:embed="rId7"/>
          <a:stretch>
            <a:fillRect/>
          </a:stretch>
        </p:blipFill>
        <p:spPr>
          <a:xfrm>
            <a:off x="2316134" y="3003859"/>
            <a:ext cx="3624991" cy="2548443"/>
          </a:xfrm>
          <a:prstGeom prst="rect">
            <a:avLst/>
          </a:prstGeom>
        </p:spPr>
      </p:pic>
      <p:sp>
        <p:nvSpPr>
          <p:cNvPr id="20" name="CasellaDiTesto 19"/>
          <p:cNvSpPr txBox="1"/>
          <p:nvPr/>
        </p:nvSpPr>
        <p:spPr>
          <a:xfrm>
            <a:off x="2721432" y="2630251"/>
            <a:ext cx="1974136" cy="369332"/>
          </a:xfrm>
          <a:prstGeom prst="rect">
            <a:avLst/>
          </a:prstGeom>
          <a:noFill/>
        </p:spPr>
        <p:txBody>
          <a:bodyPr wrap="square" rtlCol="0">
            <a:spAutoFit/>
          </a:bodyPr>
          <a:lstStyle/>
          <a:p>
            <a:r>
              <a:rPr lang="it-IT" dirty="0" smtClean="0"/>
              <a:t>Art. 17</a:t>
            </a:r>
            <a:endParaRPr lang="it-IT" dirty="0"/>
          </a:p>
        </p:txBody>
      </p:sp>
    </p:spTree>
    <p:extLst>
      <p:ext uri="{BB962C8B-B14F-4D97-AF65-F5344CB8AC3E}">
        <p14:creationId xmlns:p14="http://schemas.microsoft.com/office/powerpoint/2010/main" val="160913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18528" y="33038"/>
            <a:ext cx="9144000" cy="442826"/>
          </a:xfrm>
        </p:spPr>
        <p:txBody>
          <a:bodyPr>
            <a:noAutofit/>
          </a:bodyPr>
          <a:lstStyle/>
          <a:p>
            <a:r>
              <a:rPr lang="it-IT" sz="3200" dirty="0" smtClean="0"/>
              <a:t>Struttura della Costituzione</a:t>
            </a:r>
            <a:endParaRPr lang="it-IT" sz="3200" dirty="0"/>
          </a:p>
        </p:txBody>
      </p:sp>
      <p:pic>
        <p:nvPicPr>
          <p:cNvPr id="1026" name="Picture 2" descr="Risultati immagini per homer jai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1015791"/>
            <a:ext cx="2251480" cy="1364944"/>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p:cNvSpPr txBox="1"/>
          <p:nvPr/>
        </p:nvSpPr>
        <p:spPr>
          <a:xfrm>
            <a:off x="516959" y="631925"/>
            <a:ext cx="1974136" cy="369332"/>
          </a:xfrm>
          <a:prstGeom prst="rect">
            <a:avLst/>
          </a:prstGeom>
          <a:noFill/>
        </p:spPr>
        <p:txBody>
          <a:bodyPr wrap="square" rtlCol="0">
            <a:spAutoFit/>
          </a:bodyPr>
          <a:lstStyle/>
          <a:p>
            <a:r>
              <a:rPr lang="it-IT" dirty="0" smtClean="0"/>
              <a:t>Art. 13</a:t>
            </a:r>
            <a:endParaRPr lang="it-IT" dirty="0"/>
          </a:p>
        </p:txBody>
      </p:sp>
      <p:pic>
        <p:nvPicPr>
          <p:cNvPr id="6"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132419" y="644538"/>
            <a:ext cx="356574" cy="340265"/>
          </a:xfrm>
          <a:prstGeom prst="rect">
            <a:avLst/>
          </a:prstGeom>
          <a:noFill/>
        </p:spPr>
      </p:pic>
      <p:pic>
        <p:nvPicPr>
          <p:cNvPr id="10"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2312808" y="616075"/>
            <a:ext cx="356574" cy="340265"/>
          </a:xfrm>
          <a:prstGeom prst="rect">
            <a:avLst/>
          </a:prstGeom>
          <a:noFill/>
        </p:spPr>
      </p:pic>
      <p:pic>
        <p:nvPicPr>
          <p:cNvPr id="15"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4545247" y="588970"/>
            <a:ext cx="356574" cy="340265"/>
          </a:xfrm>
          <a:prstGeom prst="rect">
            <a:avLst/>
          </a:prstGeom>
          <a:noFill/>
        </p:spPr>
      </p:pic>
      <p:pic>
        <p:nvPicPr>
          <p:cNvPr id="18"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70272" y="2637423"/>
            <a:ext cx="356574" cy="340265"/>
          </a:xfrm>
          <a:prstGeom prst="rect">
            <a:avLst/>
          </a:prstGeom>
          <a:noFill/>
        </p:spPr>
      </p:pic>
      <p:pic>
        <p:nvPicPr>
          <p:cNvPr id="41"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2312808" y="2661513"/>
            <a:ext cx="356574" cy="340265"/>
          </a:xfrm>
          <a:prstGeom prst="rect">
            <a:avLst/>
          </a:prstGeom>
          <a:noFill/>
        </p:spPr>
      </p:pic>
      <p:pic>
        <p:nvPicPr>
          <p:cNvPr id="11" name="Immagine 10"/>
          <p:cNvPicPr>
            <a:picLocks noChangeAspect="1"/>
          </p:cNvPicPr>
          <p:nvPr/>
        </p:nvPicPr>
        <p:blipFill>
          <a:blip r:embed="rId4"/>
          <a:stretch>
            <a:fillRect/>
          </a:stretch>
        </p:blipFill>
        <p:spPr>
          <a:xfrm>
            <a:off x="2358893" y="1015792"/>
            <a:ext cx="2122889" cy="1364944"/>
          </a:xfrm>
          <a:prstGeom prst="rect">
            <a:avLst/>
          </a:prstGeom>
        </p:spPr>
      </p:pic>
      <p:sp>
        <p:nvSpPr>
          <p:cNvPr id="12" name="CasellaDiTesto 11"/>
          <p:cNvSpPr txBox="1"/>
          <p:nvPr/>
        </p:nvSpPr>
        <p:spPr>
          <a:xfrm>
            <a:off x="2643289" y="646459"/>
            <a:ext cx="1974136" cy="369332"/>
          </a:xfrm>
          <a:prstGeom prst="rect">
            <a:avLst/>
          </a:prstGeom>
          <a:noFill/>
        </p:spPr>
        <p:txBody>
          <a:bodyPr wrap="square" rtlCol="0">
            <a:spAutoFit/>
          </a:bodyPr>
          <a:lstStyle/>
          <a:p>
            <a:r>
              <a:rPr lang="it-IT" dirty="0"/>
              <a:t> </a:t>
            </a:r>
            <a:r>
              <a:rPr lang="it-IT" dirty="0" smtClean="0"/>
              <a:t> Art. 14</a:t>
            </a:r>
            <a:endParaRPr lang="it-IT" dirty="0"/>
          </a:p>
        </p:txBody>
      </p:sp>
      <p:pic>
        <p:nvPicPr>
          <p:cNvPr id="13" name="Immagine 12"/>
          <p:cNvPicPr>
            <a:picLocks noChangeAspect="1"/>
          </p:cNvPicPr>
          <p:nvPr/>
        </p:nvPicPr>
        <p:blipFill>
          <a:blip r:embed="rId5"/>
          <a:stretch>
            <a:fillRect/>
          </a:stretch>
        </p:blipFill>
        <p:spPr>
          <a:xfrm>
            <a:off x="4589194" y="1001257"/>
            <a:ext cx="1935174" cy="1383755"/>
          </a:xfrm>
          <a:prstGeom prst="rect">
            <a:avLst/>
          </a:prstGeom>
        </p:spPr>
      </p:pic>
      <p:sp>
        <p:nvSpPr>
          <p:cNvPr id="14" name="CasellaDiTesto 13"/>
          <p:cNvSpPr txBox="1"/>
          <p:nvPr/>
        </p:nvSpPr>
        <p:spPr>
          <a:xfrm>
            <a:off x="4751500" y="644696"/>
            <a:ext cx="1974136" cy="369332"/>
          </a:xfrm>
          <a:prstGeom prst="rect">
            <a:avLst/>
          </a:prstGeom>
          <a:noFill/>
        </p:spPr>
        <p:txBody>
          <a:bodyPr wrap="square" rtlCol="0">
            <a:spAutoFit/>
          </a:bodyPr>
          <a:lstStyle/>
          <a:p>
            <a:r>
              <a:rPr lang="it-IT" dirty="0"/>
              <a:t> </a:t>
            </a:r>
            <a:r>
              <a:rPr lang="it-IT" dirty="0" smtClean="0"/>
              <a:t> Art. 15</a:t>
            </a:r>
            <a:endParaRPr lang="it-IT" dirty="0"/>
          </a:p>
        </p:txBody>
      </p:sp>
      <p:pic>
        <p:nvPicPr>
          <p:cNvPr id="16" name="Picture 10" descr="Risultati immagini per homer ca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810" y="3004451"/>
            <a:ext cx="2106415" cy="1584025"/>
          </a:xfrm>
          <a:prstGeom prst="rect">
            <a:avLst/>
          </a:prstGeom>
          <a:noFill/>
          <a:extLst>
            <a:ext uri="{909E8E84-426E-40DD-AFC4-6F175D3DCCD1}">
              <a14:hiddenFill xmlns:a14="http://schemas.microsoft.com/office/drawing/2010/main">
                <a:solidFill>
                  <a:srgbClr val="FFFFFF"/>
                </a:solidFill>
              </a14:hiddenFill>
            </a:ext>
          </a:extLst>
        </p:spPr>
      </p:pic>
      <p:sp>
        <p:nvSpPr>
          <p:cNvPr id="17" name="CasellaDiTesto 16"/>
          <p:cNvSpPr txBox="1"/>
          <p:nvPr/>
        </p:nvSpPr>
        <p:spPr>
          <a:xfrm>
            <a:off x="339407" y="2634528"/>
            <a:ext cx="1974136" cy="369332"/>
          </a:xfrm>
          <a:prstGeom prst="rect">
            <a:avLst/>
          </a:prstGeom>
          <a:noFill/>
        </p:spPr>
        <p:txBody>
          <a:bodyPr wrap="square" rtlCol="0">
            <a:spAutoFit/>
          </a:bodyPr>
          <a:lstStyle/>
          <a:p>
            <a:r>
              <a:rPr lang="it-IT" dirty="0"/>
              <a:t> </a:t>
            </a:r>
            <a:r>
              <a:rPr lang="it-IT" dirty="0" smtClean="0"/>
              <a:t> Art. 16</a:t>
            </a:r>
            <a:endParaRPr lang="it-IT" dirty="0"/>
          </a:p>
        </p:txBody>
      </p:sp>
      <p:pic>
        <p:nvPicPr>
          <p:cNvPr id="19" name="Immagine 18"/>
          <p:cNvPicPr>
            <a:picLocks noChangeAspect="1"/>
          </p:cNvPicPr>
          <p:nvPr/>
        </p:nvPicPr>
        <p:blipFill>
          <a:blip r:embed="rId7"/>
          <a:stretch>
            <a:fillRect/>
          </a:stretch>
        </p:blipFill>
        <p:spPr>
          <a:xfrm>
            <a:off x="2316135" y="3003859"/>
            <a:ext cx="2239210" cy="1574211"/>
          </a:xfrm>
          <a:prstGeom prst="rect">
            <a:avLst/>
          </a:prstGeom>
        </p:spPr>
      </p:pic>
      <p:sp>
        <p:nvSpPr>
          <p:cNvPr id="20" name="CasellaDiTesto 19"/>
          <p:cNvSpPr txBox="1"/>
          <p:nvPr/>
        </p:nvSpPr>
        <p:spPr>
          <a:xfrm>
            <a:off x="2721432" y="2630251"/>
            <a:ext cx="1974136" cy="369332"/>
          </a:xfrm>
          <a:prstGeom prst="rect">
            <a:avLst/>
          </a:prstGeom>
          <a:noFill/>
        </p:spPr>
        <p:txBody>
          <a:bodyPr wrap="square" rtlCol="0">
            <a:spAutoFit/>
          </a:bodyPr>
          <a:lstStyle/>
          <a:p>
            <a:r>
              <a:rPr lang="it-IT" dirty="0" smtClean="0"/>
              <a:t>Art. 17</a:t>
            </a:r>
            <a:endParaRPr lang="it-IT" dirty="0"/>
          </a:p>
        </p:txBody>
      </p:sp>
      <p:pic>
        <p:nvPicPr>
          <p:cNvPr id="21" name="Picture 18" descr="Risultati immagini per homer club"/>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95568" y="2992354"/>
            <a:ext cx="3296017" cy="2502283"/>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4785681" y="2630251"/>
            <a:ext cx="356574" cy="340265"/>
          </a:xfrm>
          <a:prstGeom prst="rect">
            <a:avLst/>
          </a:prstGeom>
          <a:noFill/>
        </p:spPr>
      </p:pic>
      <p:sp>
        <p:nvSpPr>
          <p:cNvPr id="23" name="CasellaDiTesto 22"/>
          <p:cNvSpPr txBox="1"/>
          <p:nvPr/>
        </p:nvSpPr>
        <p:spPr>
          <a:xfrm>
            <a:off x="5142255" y="2623022"/>
            <a:ext cx="1974136" cy="369332"/>
          </a:xfrm>
          <a:prstGeom prst="rect">
            <a:avLst/>
          </a:prstGeom>
          <a:noFill/>
        </p:spPr>
        <p:txBody>
          <a:bodyPr wrap="square" rtlCol="0">
            <a:spAutoFit/>
          </a:bodyPr>
          <a:lstStyle/>
          <a:p>
            <a:r>
              <a:rPr lang="it-IT" dirty="0" smtClean="0"/>
              <a:t>Art. 18</a:t>
            </a:r>
            <a:endParaRPr lang="it-IT" dirty="0"/>
          </a:p>
        </p:txBody>
      </p:sp>
      <p:sp>
        <p:nvSpPr>
          <p:cNvPr id="5" name="CasellaDiTesto 4"/>
          <p:cNvSpPr txBox="1"/>
          <p:nvPr/>
        </p:nvSpPr>
        <p:spPr>
          <a:xfrm>
            <a:off x="8214215" y="2447388"/>
            <a:ext cx="3286897" cy="3416320"/>
          </a:xfrm>
          <a:prstGeom prst="rect">
            <a:avLst/>
          </a:prstGeom>
          <a:noFill/>
        </p:spPr>
        <p:txBody>
          <a:bodyPr wrap="square" rtlCol="0">
            <a:spAutoFit/>
          </a:bodyPr>
          <a:lstStyle/>
          <a:p>
            <a:r>
              <a:rPr lang="it-IT" dirty="0"/>
              <a:t>I cittadini hanno diritto di associarsi liberamente, senza autorizzazione, per fini che non sono vietati ai singoli dalla legge penale</a:t>
            </a:r>
            <a:r>
              <a:rPr lang="it-IT" dirty="0" smtClean="0"/>
              <a:t>.</a:t>
            </a:r>
          </a:p>
          <a:p>
            <a:endParaRPr lang="it-IT" dirty="0"/>
          </a:p>
          <a:p>
            <a:r>
              <a:rPr lang="it-IT" dirty="0"/>
              <a:t>Sono proibite le associazioni segrete e quelle che perseguono, anche indirettamente, scopi politici mediante organizzazioni di carattere militare.</a:t>
            </a:r>
          </a:p>
          <a:p>
            <a:endParaRPr lang="it-IT" dirty="0"/>
          </a:p>
        </p:txBody>
      </p:sp>
    </p:spTree>
    <p:extLst>
      <p:ext uri="{BB962C8B-B14F-4D97-AF65-F5344CB8AC3E}">
        <p14:creationId xmlns:p14="http://schemas.microsoft.com/office/powerpoint/2010/main" val="900603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18528" y="33038"/>
            <a:ext cx="9144000" cy="442826"/>
          </a:xfrm>
        </p:spPr>
        <p:txBody>
          <a:bodyPr>
            <a:noAutofit/>
          </a:bodyPr>
          <a:lstStyle/>
          <a:p>
            <a:r>
              <a:rPr lang="it-IT" sz="3200" dirty="0" smtClean="0"/>
              <a:t>Struttura della Costituzione</a:t>
            </a:r>
            <a:endParaRPr lang="it-IT" sz="3200" dirty="0"/>
          </a:p>
        </p:txBody>
      </p:sp>
      <p:pic>
        <p:nvPicPr>
          <p:cNvPr id="1026" name="Picture 2" descr="Risultati immagini per homer jai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407" y="788792"/>
            <a:ext cx="2716365" cy="1646777"/>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p:cNvSpPr txBox="1"/>
          <p:nvPr/>
        </p:nvSpPr>
        <p:spPr>
          <a:xfrm>
            <a:off x="747296" y="449341"/>
            <a:ext cx="1974136" cy="369332"/>
          </a:xfrm>
          <a:prstGeom prst="rect">
            <a:avLst/>
          </a:prstGeom>
          <a:noFill/>
        </p:spPr>
        <p:txBody>
          <a:bodyPr wrap="square" rtlCol="0">
            <a:spAutoFit/>
          </a:bodyPr>
          <a:lstStyle/>
          <a:p>
            <a:r>
              <a:rPr lang="it-IT" dirty="0" smtClean="0"/>
              <a:t>Art. 13</a:t>
            </a:r>
            <a:endParaRPr lang="it-IT" dirty="0"/>
          </a:p>
        </p:txBody>
      </p:sp>
      <p:pic>
        <p:nvPicPr>
          <p:cNvPr id="6"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395184" y="418838"/>
            <a:ext cx="356574" cy="340265"/>
          </a:xfrm>
          <a:prstGeom prst="rect">
            <a:avLst/>
          </a:prstGeom>
          <a:noFill/>
        </p:spPr>
      </p:pic>
      <p:pic>
        <p:nvPicPr>
          <p:cNvPr id="7" name="Immagine 6"/>
          <p:cNvPicPr>
            <a:picLocks noChangeAspect="1"/>
          </p:cNvPicPr>
          <p:nvPr/>
        </p:nvPicPr>
        <p:blipFill>
          <a:blip r:embed="rId4"/>
          <a:stretch>
            <a:fillRect/>
          </a:stretch>
        </p:blipFill>
        <p:spPr>
          <a:xfrm>
            <a:off x="3184117" y="797792"/>
            <a:ext cx="2533223" cy="1628775"/>
          </a:xfrm>
          <a:prstGeom prst="rect">
            <a:avLst/>
          </a:prstGeom>
        </p:spPr>
      </p:pic>
      <p:sp>
        <p:nvSpPr>
          <p:cNvPr id="9" name="CasellaDiTesto 8"/>
          <p:cNvSpPr txBox="1"/>
          <p:nvPr/>
        </p:nvSpPr>
        <p:spPr>
          <a:xfrm>
            <a:off x="3463661" y="431409"/>
            <a:ext cx="1974136" cy="369332"/>
          </a:xfrm>
          <a:prstGeom prst="rect">
            <a:avLst/>
          </a:prstGeom>
          <a:noFill/>
        </p:spPr>
        <p:txBody>
          <a:bodyPr wrap="square" rtlCol="0">
            <a:spAutoFit/>
          </a:bodyPr>
          <a:lstStyle/>
          <a:p>
            <a:r>
              <a:rPr lang="it-IT" dirty="0"/>
              <a:t> </a:t>
            </a:r>
            <a:r>
              <a:rPr lang="it-IT" dirty="0" smtClean="0"/>
              <a:t> Art. 14</a:t>
            </a:r>
            <a:endParaRPr lang="it-IT" dirty="0"/>
          </a:p>
        </p:txBody>
      </p:sp>
      <p:pic>
        <p:nvPicPr>
          <p:cNvPr id="10"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3199470" y="410464"/>
            <a:ext cx="356574" cy="340265"/>
          </a:xfrm>
          <a:prstGeom prst="rect">
            <a:avLst/>
          </a:prstGeom>
          <a:noFill/>
        </p:spPr>
      </p:pic>
      <p:pic>
        <p:nvPicPr>
          <p:cNvPr id="11" name="Immagine 10"/>
          <p:cNvPicPr>
            <a:picLocks noChangeAspect="1"/>
          </p:cNvPicPr>
          <p:nvPr/>
        </p:nvPicPr>
        <p:blipFill>
          <a:blip r:embed="rId5"/>
          <a:stretch>
            <a:fillRect/>
          </a:stretch>
        </p:blipFill>
        <p:spPr>
          <a:xfrm>
            <a:off x="5816053" y="788790"/>
            <a:ext cx="2303009" cy="1646777"/>
          </a:xfrm>
          <a:prstGeom prst="rect">
            <a:avLst/>
          </a:prstGeom>
        </p:spPr>
      </p:pic>
      <p:pic>
        <p:nvPicPr>
          <p:cNvPr id="15"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5865383" y="418293"/>
            <a:ext cx="356574" cy="340265"/>
          </a:xfrm>
          <a:prstGeom prst="rect">
            <a:avLst/>
          </a:prstGeom>
          <a:noFill/>
        </p:spPr>
      </p:pic>
      <p:sp>
        <p:nvSpPr>
          <p:cNvPr id="16" name="CasellaDiTesto 15"/>
          <p:cNvSpPr txBox="1"/>
          <p:nvPr/>
        </p:nvSpPr>
        <p:spPr>
          <a:xfrm>
            <a:off x="6144926" y="452162"/>
            <a:ext cx="1974136" cy="369332"/>
          </a:xfrm>
          <a:prstGeom prst="rect">
            <a:avLst/>
          </a:prstGeom>
          <a:noFill/>
        </p:spPr>
        <p:txBody>
          <a:bodyPr wrap="square" rtlCol="0">
            <a:spAutoFit/>
          </a:bodyPr>
          <a:lstStyle/>
          <a:p>
            <a:r>
              <a:rPr lang="it-IT" dirty="0"/>
              <a:t> </a:t>
            </a:r>
            <a:r>
              <a:rPr lang="it-IT" dirty="0" smtClean="0"/>
              <a:t> Art. 15</a:t>
            </a:r>
            <a:endParaRPr lang="it-IT" dirty="0"/>
          </a:p>
        </p:txBody>
      </p:sp>
      <p:pic>
        <p:nvPicPr>
          <p:cNvPr id="1034" name="Picture 10" descr="Risultati immagini per homer ca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17775" y="788789"/>
            <a:ext cx="2189862" cy="1646777"/>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8269648" y="449529"/>
            <a:ext cx="356574" cy="340265"/>
          </a:xfrm>
          <a:prstGeom prst="rect">
            <a:avLst/>
          </a:prstGeom>
          <a:noFill/>
        </p:spPr>
      </p:pic>
      <p:sp>
        <p:nvSpPr>
          <p:cNvPr id="19" name="CasellaDiTesto 18"/>
          <p:cNvSpPr txBox="1"/>
          <p:nvPr/>
        </p:nvSpPr>
        <p:spPr>
          <a:xfrm>
            <a:off x="8603926" y="488550"/>
            <a:ext cx="1974136" cy="369332"/>
          </a:xfrm>
          <a:prstGeom prst="rect">
            <a:avLst/>
          </a:prstGeom>
          <a:noFill/>
        </p:spPr>
        <p:txBody>
          <a:bodyPr wrap="square" rtlCol="0">
            <a:spAutoFit/>
          </a:bodyPr>
          <a:lstStyle/>
          <a:p>
            <a:r>
              <a:rPr lang="it-IT" dirty="0"/>
              <a:t> </a:t>
            </a:r>
            <a:r>
              <a:rPr lang="it-IT" dirty="0" smtClean="0"/>
              <a:t> Art. 16</a:t>
            </a:r>
            <a:endParaRPr lang="it-IT" dirty="0"/>
          </a:p>
        </p:txBody>
      </p:sp>
      <p:pic>
        <p:nvPicPr>
          <p:cNvPr id="17" name="Immagine 16"/>
          <p:cNvPicPr>
            <a:picLocks noChangeAspect="1"/>
          </p:cNvPicPr>
          <p:nvPr/>
        </p:nvPicPr>
        <p:blipFill>
          <a:blip r:embed="rId7"/>
          <a:stretch>
            <a:fillRect/>
          </a:stretch>
        </p:blipFill>
        <p:spPr>
          <a:xfrm>
            <a:off x="339407" y="2987746"/>
            <a:ext cx="2628444" cy="1847850"/>
          </a:xfrm>
          <a:prstGeom prst="rect">
            <a:avLst/>
          </a:prstGeom>
        </p:spPr>
      </p:pic>
      <p:pic>
        <p:nvPicPr>
          <p:cNvPr id="24"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329066" y="2605517"/>
            <a:ext cx="356574" cy="340265"/>
          </a:xfrm>
          <a:prstGeom prst="rect">
            <a:avLst/>
          </a:prstGeom>
          <a:noFill/>
        </p:spPr>
      </p:pic>
      <p:sp>
        <p:nvSpPr>
          <p:cNvPr id="25" name="CasellaDiTesto 24"/>
          <p:cNvSpPr txBox="1"/>
          <p:nvPr/>
        </p:nvSpPr>
        <p:spPr>
          <a:xfrm>
            <a:off x="734459" y="2664282"/>
            <a:ext cx="1974136" cy="369332"/>
          </a:xfrm>
          <a:prstGeom prst="rect">
            <a:avLst/>
          </a:prstGeom>
          <a:noFill/>
        </p:spPr>
        <p:txBody>
          <a:bodyPr wrap="square" rtlCol="0">
            <a:spAutoFit/>
          </a:bodyPr>
          <a:lstStyle/>
          <a:p>
            <a:r>
              <a:rPr lang="it-IT" dirty="0" smtClean="0"/>
              <a:t>Art. 17</a:t>
            </a:r>
            <a:endParaRPr lang="it-IT" dirty="0"/>
          </a:p>
        </p:txBody>
      </p:sp>
      <p:pic>
        <p:nvPicPr>
          <p:cNvPr id="1042" name="Picture 18" descr="Risultati immagini per homer club"/>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52569" y="2987746"/>
            <a:ext cx="2433995" cy="1847850"/>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3251870" y="2605516"/>
            <a:ext cx="356574" cy="340265"/>
          </a:xfrm>
          <a:prstGeom prst="rect">
            <a:avLst/>
          </a:prstGeom>
          <a:noFill/>
        </p:spPr>
      </p:pic>
      <p:sp>
        <p:nvSpPr>
          <p:cNvPr id="29" name="CasellaDiTesto 28"/>
          <p:cNvSpPr txBox="1"/>
          <p:nvPr/>
        </p:nvSpPr>
        <p:spPr>
          <a:xfrm>
            <a:off x="3617442" y="2664282"/>
            <a:ext cx="1974136" cy="369332"/>
          </a:xfrm>
          <a:prstGeom prst="rect">
            <a:avLst/>
          </a:prstGeom>
          <a:noFill/>
        </p:spPr>
        <p:txBody>
          <a:bodyPr wrap="square" rtlCol="0">
            <a:spAutoFit/>
          </a:bodyPr>
          <a:lstStyle/>
          <a:p>
            <a:r>
              <a:rPr lang="it-IT" dirty="0" smtClean="0"/>
              <a:t>Art. 18</a:t>
            </a:r>
            <a:endParaRPr lang="it-IT" dirty="0"/>
          </a:p>
        </p:txBody>
      </p:sp>
      <p:pic>
        <p:nvPicPr>
          <p:cNvPr id="23" name="Immagine 22"/>
          <p:cNvPicPr>
            <a:picLocks noChangeAspect="1"/>
          </p:cNvPicPr>
          <p:nvPr/>
        </p:nvPicPr>
        <p:blipFill>
          <a:blip r:embed="rId9"/>
          <a:stretch>
            <a:fillRect/>
          </a:stretch>
        </p:blipFill>
        <p:spPr>
          <a:xfrm>
            <a:off x="5714693" y="2987745"/>
            <a:ext cx="2525998" cy="1847851"/>
          </a:xfrm>
          <a:prstGeom prst="rect">
            <a:avLst/>
          </a:prstGeom>
        </p:spPr>
      </p:pic>
      <p:pic>
        <p:nvPicPr>
          <p:cNvPr id="32"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5786866" y="2605516"/>
            <a:ext cx="356574" cy="340265"/>
          </a:xfrm>
          <a:prstGeom prst="rect">
            <a:avLst/>
          </a:prstGeom>
          <a:noFill/>
        </p:spPr>
      </p:pic>
      <p:sp>
        <p:nvSpPr>
          <p:cNvPr id="33" name="CasellaDiTesto 32"/>
          <p:cNvSpPr txBox="1"/>
          <p:nvPr/>
        </p:nvSpPr>
        <p:spPr>
          <a:xfrm>
            <a:off x="6108331" y="2662452"/>
            <a:ext cx="1974136" cy="369332"/>
          </a:xfrm>
          <a:prstGeom prst="rect">
            <a:avLst/>
          </a:prstGeom>
          <a:noFill/>
        </p:spPr>
        <p:txBody>
          <a:bodyPr wrap="square" rtlCol="0">
            <a:spAutoFit/>
          </a:bodyPr>
          <a:lstStyle/>
          <a:p>
            <a:r>
              <a:rPr lang="it-IT" dirty="0" smtClean="0"/>
              <a:t>Art. 19-20</a:t>
            </a:r>
            <a:endParaRPr lang="it-IT" dirty="0"/>
          </a:p>
        </p:txBody>
      </p:sp>
      <p:pic>
        <p:nvPicPr>
          <p:cNvPr id="1046" name="Picture 22" descr="Risultati immagini per homer freedom speech"/>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334001" y="2987745"/>
            <a:ext cx="2513986" cy="1851384"/>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8307274" y="2601389"/>
            <a:ext cx="356574" cy="340265"/>
          </a:xfrm>
          <a:prstGeom prst="rect">
            <a:avLst/>
          </a:prstGeom>
          <a:noFill/>
        </p:spPr>
      </p:pic>
      <p:sp>
        <p:nvSpPr>
          <p:cNvPr id="36" name="CasellaDiTesto 35"/>
          <p:cNvSpPr txBox="1"/>
          <p:nvPr/>
        </p:nvSpPr>
        <p:spPr>
          <a:xfrm>
            <a:off x="8643785" y="2627724"/>
            <a:ext cx="1974136" cy="369332"/>
          </a:xfrm>
          <a:prstGeom prst="rect">
            <a:avLst/>
          </a:prstGeom>
          <a:noFill/>
        </p:spPr>
        <p:txBody>
          <a:bodyPr wrap="square" rtlCol="0">
            <a:spAutoFit/>
          </a:bodyPr>
          <a:lstStyle/>
          <a:p>
            <a:r>
              <a:rPr lang="it-IT" dirty="0" smtClean="0"/>
              <a:t>Art. 21</a:t>
            </a:r>
            <a:endParaRPr lang="it-IT" dirty="0"/>
          </a:p>
        </p:txBody>
      </p:sp>
      <p:pic>
        <p:nvPicPr>
          <p:cNvPr id="27" name="Immagine 26"/>
          <p:cNvPicPr>
            <a:picLocks noChangeAspect="1"/>
          </p:cNvPicPr>
          <p:nvPr/>
        </p:nvPicPr>
        <p:blipFill>
          <a:blip r:embed="rId11"/>
          <a:stretch>
            <a:fillRect/>
          </a:stretch>
        </p:blipFill>
        <p:spPr>
          <a:xfrm>
            <a:off x="340698" y="5249587"/>
            <a:ext cx="2466975" cy="1847850"/>
          </a:xfrm>
          <a:prstGeom prst="rect">
            <a:avLst/>
          </a:prstGeom>
        </p:spPr>
      </p:pic>
      <p:pic>
        <p:nvPicPr>
          <p:cNvPr id="41"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339407" y="4909322"/>
            <a:ext cx="356574" cy="340265"/>
          </a:xfrm>
          <a:prstGeom prst="rect">
            <a:avLst/>
          </a:prstGeom>
          <a:noFill/>
        </p:spPr>
      </p:pic>
      <p:sp>
        <p:nvSpPr>
          <p:cNvPr id="42" name="CasellaDiTesto 41"/>
          <p:cNvSpPr txBox="1"/>
          <p:nvPr/>
        </p:nvSpPr>
        <p:spPr>
          <a:xfrm>
            <a:off x="685640" y="4923695"/>
            <a:ext cx="1974136" cy="369332"/>
          </a:xfrm>
          <a:prstGeom prst="rect">
            <a:avLst/>
          </a:prstGeom>
          <a:noFill/>
        </p:spPr>
        <p:txBody>
          <a:bodyPr wrap="square" rtlCol="0">
            <a:spAutoFit/>
          </a:bodyPr>
          <a:lstStyle/>
          <a:p>
            <a:r>
              <a:rPr lang="it-IT" dirty="0" smtClean="0"/>
              <a:t>Art. 23</a:t>
            </a:r>
            <a:endParaRPr lang="it-IT" dirty="0"/>
          </a:p>
        </p:txBody>
      </p:sp>
      <p:pic>
        <p:nvPicPr>
          <p:cNvPr id="5" name="Immagine 4"/>
          <p:cNvPicPr>
            <a:picLocks noChangeAspect="1"/>
          </p:cNvPicPr>
          <p:nvPr/>
        </p:nvPicPr>
        <p:blipFill>
          <a:blip r:embed="rId12"/>
          <a:stretch>
            <a:fillRect/>
          </a:stretch>
        </p:blipFill>
        <p:spPr>
          <a:xfrm>
            <a:off x="3010114" y="5239576"/>
            <a:ext cx="1735446" cy="2101251"/>
          </a:xfrm>
          <a:prstGeom prst="rect">
            <a:avLst/>
          </a:prstGeom>
        </p:spPr>
      </p:pic>
      <p:pic>
        <p:nvPicPr>
          <p:cNvPr id="34"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3017759" y="4897790"/>
            <a:ext cx="356574" cy="340265"/>
          </a:xfrm>
          <a:prstGeom prst="rect">
            <a:avLst/>
          </a:prstGeom>
          <a:noFill/>
        </p:spPr>
      </p:pic>
      <p:sp>
        <p:nvSpPr>
          <p:cNvPr id="37" name="CasellaDiTesto 36"/>
          <p:cNvSpPr txBox="1"/>
          <p:nvPr/>
        </p:nvSpPr>
        <p:spPr>
          <a:xfrm>
            <a:off x="3430157" y="4909321"/>
            <a:ext cx="1974136" cy="369332"/>
          </a:xfrm>
          <a:prstGeom prst="rect">
            <a:avLst/>
          </a:prstGeom>
          <a:noFill/>
        </p:spPr>
        <p:txBody>
          <a:bodyPr wrap="square" rtlCol="0">
            <a:spAutoFit/>
          </a:bodyPr>
          <a:lstStyle/>
          <a:p>
            <a:r>
              <a:rPr lang="it-IT" dirty="0" smtClean="0"/>
              <a:t>Art. </a:t>
            </a:r>
            <a:r>
              <a:rPr lang="it-IT" dirty="0" smtClean="0"/>
              <a:t>24-27</a:t>
            </a:r>
            <a:endParaRPr lang="it-IT" dirty="0"/>
          </a:p>
        </p:txBody>
      </p:sp>
      <p:pic>
        <p:nvPicPr>
          <p:cNvPr id="1030" name="Picture 6" descr="Risultati immagini per simpson burocreacy"/>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929718" y="5238055"/>
            <a:ext cx="1532786" cy="2009827"/>
          </a:xfrm>
          <a:prstGeom prst="rect">
            <a:avLst/>
          </a:prstGeom>
          <a:noFill/>
          <a:extLst>
            <a:ext uri="{909E8E84-426E-40DD-AFC4-6F175D3DCCD1}">
              <a14:hiddenFill xmlns:a14="http://schemas.microsoft.com/office/drawing/2010/main">
                <a:solidFill>
                  <a:srgbClr val="FFFFFF"/>
                </a:solidFill>
              </a14:hiddenFill>
            </a:ext>
          </a:extLst>
        </p:spPr>
      </p:pic>
      <p:sp>
        <p:nvSpPr>
          <p:cNvPr id="38" name="CasellaDiTesto 37"/>
          <p:cNvSpPr txBox="1"/>
          <p:nvPr/>
        </p:nvSpPr>
        <p:spPr>
          <a:xfrm>
            <a:off x="5234889" y="4897790"/>
            <a:ext cx="1974136" cy="369332"/>
          </a:xfrm>
          <a:prstGeom prst="rect">
            <a:avLst/>
          </a:prstGeom>
          <a:noFill/>
        </p:spPr>
        <p:txBody>
          <a:bodyPr wrap="square" rtlCol="0">
            <a:spAutoFit/>
          </a:bodyPr>
          <a:lstStyle/>
          <a:p>
            <a:r>
              <a:rPr lang="it-IT" dirty="0" smtClean="0"/>
              <a:t>Art. </a:t>
            </a:r>
            <a:r>
              <a:rPr lang="it-IT" dirty="0" smtClean="0"/>
              <a:t>28</a:t>
            </a:r>
            <a:endParaRPr lang="it-IT" dirty="0"/>
          </a:p>
        </p:txBody>
      </p:sp>
      <p:pic>
        <p:nvPicPr>
          <p:cNvPr id="39" name="Picture 8" descr="https://encrypted-tbn2.gstatic.com/images?q=tbn:ANd9GcRvreRTSfsISEm27cCh3ybtudD5XBhQrYrBmoHem17YUEwXttCL3A"/>
          <p:cNvPicPr>
            <a:picLocks noChangeAspect="1" noChangeArrowheads="1"/>
          </p:cNvPicPr>
          <p:nvPr/>
        </p:nvPicPr>
        <p:blipFill>
          <a:blip r:embed="rId3" cstate="print"/>
          <a:srcRect/>
          <a:stretch>
            <a:fillRect/>
          </a:stretch>
        </p:blipFill>
        <p:spPr bwMode="auto">
          <a:xfrm>
            <a:off x="4925256" y="4897790"/>
            <a:ext cx="356574" cy="340265"/>
          </a:xfrm>
          <a:prstGeom prst="rect">
            <a:avLst/>
          </a:prstGeom>
          <a:noFill/>
        </p:spPr>
      </p:pic>
    </p:spTree>
    <p:extLst>
      <p:ext uri="{BB962C8B-B14F-4D97-AF65-F5344CB8AC3E}">
        <p14:creationId xmlns:p14="http://schemas.microsoft.com/office/powerpoint/2010/main" val="58992553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350</TotalTime>
  <Words>467</Words>
  <Application>Microsoft Office PowerPoint</Application>
  <PresentationFormat>Widescreen</PresentationFormat>
  <Paragraphs>67</Paragraphs>
  <Slides>7</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7</vt:i4>
      </vt:variant>
    </vt:vector>
  </HeadingPairs>
  <TitlesOfParts>
    <vt:vector size="11" baseType="lpstr">
      <vt:lpstr>Arial</vt:lpstr>
      <vt:lpstr>Calibri</vt:lpstr>
      <vt:lpstr>Calibri Light</vt:lpstr>
      <vt:lpstr>Tema di Office</vt:lpstr>
      <vt:lpstr>Struttura della Costituzione</vt:lpstr>
      <vt:lpstr>Struttura della Costituzione</vt:lpstr>
      <vt:lpstr>Struttura della Costituzione</vt:lpstr>
      <vt:lpstr>Struttura della Costituzione</vt:lpstr>
      <vt:lpstr>Struttura della Costituzione</vt:lpstr>
      <vt:lpstr>Struttura della Costituzione</vt:lpstr>
      <vt:lpstr>Struttura della Costituzione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Struttura della Costituzione</dc:title>
  <dc:creator>roberto bin</dc:creator>
  <cp:lastModifiedBy>roberto bin</cp:lastModifiedBy>
  <cp:revision>10</cp:revision>
  <dcterms:created xsi:type="dcterms:W3CDTF">2017-12-05T14:15:50Z</dcterms:created>
  <dcterms:modified xsi:type="dcterms:W3CDTF">2017-12-06T13:23:06Z</dcterms:modified>
</cp:coreProperties>
</file>